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97" r:id="rId2"/>
    <p:sldId id="496" r:id="rId3"/>
    <p:sldId id="499" r:id="rId4"/>
    <p:sldId id="500" r:id="rId5"/>
    <p:sldId id="497" r:id="rId6"/>
    <p:sldId id="516" r:id="rId7"/>
    <p:sldId id="501" r:id="rId8"/>
    <p:sldId id="502" r:id="rId9"/>
    <p:sldId id="51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Isaacs (US - NC)" initials="KI(-N" lastIdx="11" clrIdx="0"/>
  <p:cmAuthor id="1" name="Kailazarid Gomez Feliciano" initials="KG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14" autoAdjust="0"/>
    <p:restoredTop sz="74773" autoAdjust="0"/>
  </p:normalViewPr>
  <p:slideViewPr>
    <p:cSldViewPr>
      <p:cViewPr>
        <p:scale>
          <a:sx n="86" d="100"/>
          <a:sy n="86" d="100"/>
        </p:scale>
        <p:origin x="-55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D9A879-DC38-4849-A4E3-4192A42720F0}" type="datetimeFigureOut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4A43B6-A606-4ECE-A07A-4E5EF64797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0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2EA680-CC7A-45E5-ACE4-37C4BD1A3771}" type="datetimeFigureOut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3EBE4B-BA55-4903-88A2-F431D3BED5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BE4B-BA55-4903-88A2-F431D3BED5C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9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Despite efforts to protect participant’s confidentiality</a:t>
            </a:r>
            <a:r>
              <a:rPr lang="en-US" baseline="0" dirty="0" smtClean="0"/>
              <a:t> and privacy, participants may experience social harms as a result of participating in MTN-017. Social harms are defined as non-medical social consequences that are related to study participants and some examples include discrimination/stigma from community or family members or problems in personal relationships. Participants will be explicitly asked to report any social harms at each mid-period and End Period Visit. They should be encouraged to report social harms spontaneously at any study visit.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Strategies for preparing for and responding to social harms will be detailed in the SSP.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dirty="0" smtClean="0"/>
              <a:t>MTN017, we will capturing social</a:t>
            </a:r>
            <a:r>
              <a:rPr lang="en-US" baseline="0" dirty="0" smtClean="0"/>
              <a:t> harms that directly relate to study participation on a Social Impact Log CRF.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we will go through a couple scenarios when a social harm would be reported and how to document the incident.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D9AB-8E1D-4CD5-8BBE-AECC457584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baseline="0" dirty="0" smtClean="0"/>
              <a:t>2 items to point out on the SIL form: Social impact codes for Item 4 and reporting of physical harm.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Item 7 can be updated at future visits once the social harm status changes.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D9AB-8E1D-4CD5-8BBE-AECC4575843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list of social impact codes are included on the back instructions of the Social Impact Log CRF for your reference.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D9AB-8E1D-4CD5-8BBE-AECC4575843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social harm causes a medical condition (e.g. physical harm), the AE needs to be documented, reported, and followed as with any other AE.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BE4B-BA55-4903-88A2-F431D3BED5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4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BE4B-BA55-4903-88A2-F431D3BED5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4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scenario, item 4 code ’02’ indicates</a:t>
            </a:r>
            <a:r>
              <a:rPr lang="en-US" baseline="0" dirty="0" smtClean="0"/>
              <a:t> that the participant had a negative experience with a significant other.  Item 4a would be marked ‘yes’ and 4b would be marked ‘no’. This physical harm would also be reported as an AE on the AE-1 Log CRF.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D9AB-8E1D-4CD5-8BBE-AECC4575843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D9AB-8E1D-4CD5-8BBE-AECC4575843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BE4B-BA55-4903-88A2-F431D3BED5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B4ADE-9B5B-45FE-9555-9A59C1C7D4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4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0BD-BAC0-4711-BF61-E6968EEB93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44AAC-E422-46A1-A53D-7508B0CF5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0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24899-96F6-43A7-8BE5-C757009198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9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4B42-625D-4C4F-889C-D308A4DDD7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BC6B2-D524-4E0E-9C51-42EC4A9053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8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C4191-22D9-424B-9C0E-A9CCF07229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0ADC9-8333-4248-8FFB-1FF99A12D9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9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584B7-01B4-4A51-83F5-CBC29138C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8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2A13A-81E7-446A-AE48-0E0E10F933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0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66AE6-28FA-43CB-9D14-3F568E6F47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5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2B9B8-1331-4CB0-B60D-F54DDFF3687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5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1.pn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1.png"/><Relationship Id="rId2" Type="http://schemas.microsoft.com/office/2007/relationships/media" Target="../media/media7.wav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Harms Reporting in MTN-017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9"/>
    </mc:Choice>
    <mc:Fallback xmlns="">
      <p:transition spd="slow" advTm="8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47500" lnSpcReduction="20000"/>
          </a:bodyPr>
          <a:lstStyle/>
          <a:p>
            <a:r>
              <a:rPr lang="en-US" sz="5900" u="sng" dirty="0" smtClean="0"/>
              <a:t>Social Harm</a:t>
            </a:r>
            <a:r>
              <a:rPr lang="en-US" sz="5900" dirty="0" smtClean="0"/>
              <a:t> - non-medical social consequence of study participation</a:t>
            </a:r>
          </a:p>
          <a:p>
            <a:pPr lvl="2"/>
            <a:r>
              <a:rPr lang="en-US" sz="5900" dirty="0" smtClean="0"/>
              <a:t>Example: stigma/discrimination from members of community or family, difficulties in personal relationships with partners, family, or friends</a:t>
            </a:r>
          </a:p>
          <a:p>
            <a:endParaRPr lang="en-US" sz="2900" dirty="0" smtClean="0"/>
          </a:p>
          <a:p>
            <a:r>
              <a:rPr lang="en-US" sz="5900" dirty="0" smtClean="0"/>
              <a:t>Ppts asked about social harms at each f/u visit, and can report at any time during study</a:t>
            </a:r>
          </a:p>
          <a:p>
            <a:pPr lvl="1"/>
            <a:r>
              <a:rPr lang="en-US" sz="5500" dirty="0" smtClean="0"/>
              <a:t>Visit checklist trigger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5900" dirty="0" smtClean="0"/>
              <a:t>Care, counseling, follow-up provided per SSP </a:t>
            </a:r>
            <a:r>
              <a:rPr lang="en-US" sz="5900" dirty="0" smtClean="0">
                <a:solidFill>
                  <a:srgbClr val="FF0000"/>
                </a:solidFill>
              </a:rPr>
              <a:t>manual, section 9.11 </a:t>
            </a:r>
            <a:r>
              <a:rPr lang="en-US" sz="5900" dirty="0" smtClean="0"/>
              <a:t>guidance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5900" dirty="0" smtClean="0"/>
              <a:t>Document each on Social Impact Log CRF at time of report</a:t>
            </a:r>
            <a:endParaRPr lang="en-US" u="sn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6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85"/>
    </mc:Choice>
    <mc:Fallback>
      <p:transition spd="slow" advTm="71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15" y="838200"/>
            <a:ext cx="52993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0" y="152400"/>
            <a:ext cx="8229600" cy="773668"/>
          </a:xfrm>
        </p:spPr>
        <p:txBody>
          <a:bodyPr/>
          <a:lstStyle/>
          <a:p>
            <a:r>
              <a:rPr lang="en-US" dirty="0" smtClean="0"/>
              <a:t>Social Impact Log CRF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2356338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Reporting of Physical Harm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43600" y="3467100"/>
            <a:ext cx="1219200" cy="2667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3276600"/>
            <a:ext cx="990600" cy="533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62200" y="3467100"/>
            <a:ext cx="3733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9953" y="1891605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Social Impact Codes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6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13"/>
    </mc:Choice>
    <mc:Fallback>
      <p:transition spd="slow" advTm="22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Impact Log CRF – item 4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438400"/>
            <a:ext cx="7232738" cy="3835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905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Social Impact Codes</a:t>
            </a:r>
            <a:endParaRPr lang="en-US" sz="2400" b="1" u="sng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If a social harm meets two or more codes, complete one SIL CRF for each code/each type of harm experienced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37"/>
    </mc:Choice>
    <mc:Fallback>
      <p:transition spd="slow" advTm="24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Impact Log  CRF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     	Items 4a and 4b – mark if the social harm 	involved physical harm to the ppt or 	his/her children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 	Onset and resolution dates documented 	per ppt report</a:t>
            </a:r>
          </a:p>
          <a:p>
            <a:pPr marL="1257300" lvl="3" indent="0"/>
            <a:r>
              <a:rPr lang="en-US" sz="2400" dirty="0" smtClean="0"/>
              <a:t> Item 7 resolve date is when ppt felt the incident had resolved</a:t>
            </a:r>
            <a:endParaRPr lang="en-US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69"/>
    </mc:Choice>
    <mc:Fallback>
      <p:transition spd="slow" advTm="36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Harms – Scenario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At Visit 6 on March 23, 2014, participant (ppt) reports that he had a physical fight with his partner on March 15. As a result, the ppt reported bruising and a concussion.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partner found out about the ppt’s involvement in the study and was angry, interpreting the use of HIV prevention drugs as an accusation of cheating and a lack of trust.  </a:t>
            </a:r>
          </a:p>
          <a:p>
            <a:endParaRPr lang="en-US" dirty="0"/>
          </a:p>
          <a:p>
            <a:r>
              <a:rPr lang="en-US" dirty="0" smtClean="0"/>
              <a:t>How is this social harm documented?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6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50"/>
    </mc:Choice>
    <mc:Fallback>
      <p:transition spd="slow" advTm="33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Harms – Scenario #1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3"/>
                </a:solidFill>
              </a:rPr>
              <a:t>Item 4: Reporting of Physical Harm </a:t>
            </a:r>
            <a:endParaRPr lang="en-US" sz="2400" b="1" u="sng" dirty="0"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895600"/>
            <a:ext cx="80044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5400000">
            <a:off x="6857206" y="3733006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6800" y="4343400"/>
            <a:ext cx="419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3"/>
                </a:solidFill>
              </a:rPr>
              <a:t>If yes, report as an adverse experience.</a:t>
            </a:r>
          </a:p>
        </p:txBody>
      </p:sp>
      <p:sp>
        <p:nvSpPr>
          <p:cNvPr id="13" name="Multiply 12"/>
          <p:cNvSpPr/>
          <p:nvPr/>
        </p:nvSpPr>
        <p:spPr>
          <a:xfrm>
            <a:off x="7162800" y="3048000"/>
            <a:ext cx="2286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696200" y="3581400"/>
            <a:ext cx="228600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0  2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6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91"/>
    </mc:Choice>
    <mc:Fallback>
      <p:transition spd="slow" advTm="22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Unresolved (Ongoing) Social Harms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 SCHARP to provide a site-specific monthly social harms report to each site</a:t>
            </a:r>
          </a:p>
          <a:p>
            <a:pPr marL="0" indent="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 Includes all ‘unresolved’ social harms that have been ongoing for 30 or more days</a:t>
            </a:r>
          </a:p>
          <a:p>
            <a:pPr marL="0" indent="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 Can be used as a guide for resolving/following up on Social Harms </a:t>
            </a:r>
          </a:p>
          <a:p>
            <a:pPr marL="0" indent="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If social harm is continuing (per ppt), no action needed with regard to the CRF</a:t>
            </a:r>
          </a:p>
          <a:p>
            <a:pPr marL="0" indent="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If social harm has resolved, update SIL CRF item 7, initial, date and re-fax</a:t>
            </a:r>
          </a:p>
          <a:p>
            <a:pPr marL="0" indent="0">
              <a:buClr>
                <a:schemeClr val="accent3"/>
              </a:buClr>
              <a:buFont typeface="Wingdings" pitchFamily="2" charset="2"/>
              <a:buChar char="§"/>
            </a:pPr>
            <a:endParaRPr lang="en-US" sz="2800" dirty="0" smtClean="0"/>
          </a:p>
          <a:p>
            <a:pPr marL="0" indent="0">
              <a:buClr>
                <a:schemeClr val="accent3"/>
              </a:buClr>
              <a:buFont typeface="Wingdings" pitchFamily="2" charset="2"/>
              <a:buChar char="§"/>
            </a:pPr>
            <a:endParaRPr lang="en-US" sz="2800" dirty="0" smtClean="0"/>
          </a:p>
          <a:p>
            <a:pPr marL="0" indent="0">
              <a:buClr>
                <a:schemeClr val="accent3"/>
              </a:buClr>
              <a:buNone/>
            </a:pPr>
            <a:endParaRPr lang="en-US" sz="2800" dirty="0" smtClean="0"/>
          </a:p>
          <a:p>
            <a:pPr marL="0" indent="0">
              <a:buClr>
                <a:schemeClr val="accent3"/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6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57"/>
    </mc:Choice>
    <mc:Fallback>
      <p:transition spd="slow" advTm="4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What Are Your Questions? </a:t>
            </a:r>
            <a:endParaRPr lang="en-US" dirty="0"/>
          </a:p>
        </p:txBody>
      </p:sp>
      <p:pic>
        <p:nvPicPr>
          <p:cNvPr id="1026" name="Picture 2" descr="C:\Users\karenp\AppData\Local\Microsoft\Windows\Temporary Internet Files\Content.IE5\BCHZOI26\MP9004018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3"/>
    </mc:Choice>
    <mc:Fallback>
      <p:transition spd="slow" advTm="3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5.7|23.6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.5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|5.2|9.7|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5210</TotalTime>
  <Words>623</Words>
  <Application>Microsoft Office PowerPoint</Application>
  <PresentationFormat>On-screen Show (4:3)</PresentationFormat>
  <Paragraphs>64</Paragraphs>
  <Slides>9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Social Harms Reporting in MTN-017 </vt:lpstr>
      <vt:lpstr>Social Harms</vt:lpstr>
      <vt:lpstr>Social Impact Log CRF</vt:lpstr>
      <vt:lpstr>Social Impact Log CRF – item 4</vt:lpstr>
      <vt:lpstr>Social Impact Log  CRF </vt:lpstr>
      <vt:lpstr>Social Harms – Scenario #1</vt:lpstr>
      <vt:lpstr>Social Harms – Scenario #1</vt:lpstr>
      <vt:lpstr>Unresolved (Ongoing) Social Harms Report</vt:lpstr>
      <vt:lpstr>What Are Your Questions? </vt:lpstr>
    </vt:vector>
  </TitlesOfParts>
  <Company>FHI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Patterson</dc:creator>
  <cp:lastModifiedBy>Karen Patterson</cp:lastModifiedBy>
  <cp:revision>457</cp:revision>
  <cp:lastPrinted>2012-06-05T17:09:10Z</cp:lastPrinted>
  <dcterms:created xsi:type="dcterms:W3CDTF">2011-11-21T15:00:15Z</dcterms:created>
  <dcterms:modified xsi:type="dcterms:W3CDTF">2014-05-23T23:51:34Z</dcterms:modified>
</cp:coreProperties>
</file>